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26" r:id="rId2"/>
    <p:sldId id="312" r:id="rId3"/>
    <p:sldId id="313" r:id="rId4"/>
    <p:sldId id="314" r:id="rId5"/>
    <p:sldId id="330" r:id="rId6"/>
    <p:sldId id="317" r:id="rId7"/>
    <p:sldId id="318" r:id="rId8"/>
    <p:sldId id="331" r:id="rId9"/>
    <p:sldId id="319" r:id="rId10"/>
    <p:sldId id="320" r:id="rId11"/>
    <p:sldId id="280" r:id="rId12"/>
    <p:sldId id="332" r:id="rId13"/>
    <p:sldId id="321" r:id="rId14"/>
    <p:sldId id="333" r:id="rId15"/>
    <p:sldId id="287" r:id="rId16"/>
    <p:sldId id="286" r:id="rId17"/>
    <p:sldId id="309" r:id="rId18"/>
    <p:sldId id="32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7AE9C-B248-4750-9065-7BA966E3EF0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65B40-B583-4848-82A8-027D50A8CD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53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6D9B82-0927-1BD9-DB85-F3477526EE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0450F38-649C-C924-27B7-704677E4C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123037-E79A-04C8-6A8B-AB213EECF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76F9C6-A079-FEC8-8B70-CB3801DA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95E7AC-06C8-9A1E-6824-8F7DBA5F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9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C01AF6-BB2F-E98F-2E00-D84BB0A58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0743B13-0EEE-6836-9CF4-1A388DF0B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9D32AC-835C-E84E-9B4F-07CD6AD6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E87E30B-8BB7-63FF-94D7-0D58ED2BD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D442E-0D5E-6C33-BC5B-FDA880CA0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2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CB23DE5-74B2-CFCA-B386-F97A52ADBE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D6F3E00-EFE1-BF09-3993-D6E08D96B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C74893-06E9-375B-CD5B-1345A3C0D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DD32ED-E132-491F-5CDE-F2FF5DC3C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EB5A00-7035-DE5E-9AF2-D7FDDBC45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0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CC4544-83F2-200F-C3F6-C37EA015A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EA78BB-9606-89F0-8842-3B90AF72E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DDD8C9-5FB2-F126-9567-07EF1188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B6FA37-58C8-FC6A-1DCC-B9633B8C5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AB6F8A-CD8B-D74A-C207-7320A2456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8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0C7303-E488-A964-28C7-2181F5010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208415-7228-C43E-0D5B-75334BA26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DCA7C0-16CD-235C-808F-B7D609686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55F39A-104F-AF78-4E92-665CC800B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2F4C51-1308-E806-8B34-6E974E313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0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370DEB-AFBF-9EBC-4D01-EA781A815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4F9076-4D25-4CA4-8B9B-3BCB42E01C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C19F23-77E3-DACE-6CED-4E801C243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A2A982-98AA-F68F-7C00-C64B85A01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235602-0084-EF46-3789-E008809AF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1D8C5B-3BBF-F6E3-DAE2-4B864639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9E43CE-E955-15D1-81B9-6E6C92567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0B8DA9-32D3-BA37-59E7-035AA8EEA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214914-2DAC-FEF6-CD2D-33755F016F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867907B-0BA4-B78C-FB4F-988F978EC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367B81-6715-AE5D-7754-08C729A24B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32015A1-3C98-93CC-F0BC-7E1BE7765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47E7503-1C35-8F00-0E3F-8A45B2AF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0BFDB0-924C-F23C-1C05-801C11EB8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4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79AD2-660C-834F-C6D7-3159ACE7B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9229628-BE37-DD89-3ABD-E1C8952B4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2F6CDC-6E78-0471-5252-3D0C01F96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90C34D3-680E-7DAD-55F0-E7A76A12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2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3F0EF99-512C-B183-E26A-519FE5137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C68F66B-86D0-C509-E039-3EAEA6FE5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947104-AEE1-924E-B3D7-87827BBDD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97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C3FA98-104B-AEE8-E49F-E1A9C3901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D75F7C-21EC-4035-EF9E-02F282511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26C458-5E50-047C-9709-3D6BC5F3D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96C0EA-3D99-BA86-7437-10D618F9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AEADC4-CFBE-397F-1A83-F983FA2CB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05DA6B-A364-AC71-E09C-58FFFC214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325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DD9B8C-96C7-13E0-CDE8-5B4702A2E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89F559-27EF-680D-AF2F-A064F6F24E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3CE3750-CF91-6017-A48F-FDF9E7379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2388EE4-9BAE-0C94-B156-35AA84E0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FC7EC9-5611-CE94-4441-82A70E2D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91991C-E2BF-FB82-BB5C-FDC3FEDE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3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8EAC95-B7BF-69E8-FD7B-D564CBCE6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234929-FAC3-366A-5FF1-8AFFF3E1A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D4500A-A85E-0147-9F46-CD052A5E42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68304-9C11-4361-BDE5-AEE1B58F20AC}" type="datetimeFigureOut">
              <a:rPr lang="en-US" smtClean="0"/>
              <a:t>6/26/2024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986D6A-61DF-1465-81CB-E2984C46C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69AE5E-DF4C-031A-F17B-C1FC384882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5AC72-0FC2-42FF-952B-720597B49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42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E6E387A-69B9-28C3-1F66-781A58654F08}"/>
              </a:ext>
            </a:extLst>
          </p:cNvPr>
          <p:cNvSpPr txBox="1"/>
          <p:nvPr/>
        </p:nvSpPr>
        <p:spPr>
          <a:xfrm>
            <a:off x="177552" y="385562"/>
            <a:ext cx="11913833" cy="3555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kk-KZ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-дәріс. Стресті жеңуге арналған психологиялық бағдарламалар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Жоспары: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сурстарды сақтау </a:t>
            </a: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(Hobfoll, 1986, 1988). </a:t>
            </a:r>
          </a:p>
          <a:p>
            <a:pPr marL="514350" indent="-514350">
              <a:buAutoNum type="arabicPeriod"/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Әрекет теориясы К. Решке мен Г. Шредердің стресс моделі ретінде (2010). </a:t>
            </a:r>
          </a:p>
          <a:p>
            <a:pPr marL="514350" indent="-514350">
              <a:buAutoNum type="arabicPeriod"/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Б. Макьюннің  аллостикалық жүктеме моделі (2003).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876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305AC16-0B73-9DE8-5D6B-0BB512AEA08F}"/>
              </a:ext>
            </a:extLst>
          </p:cNvPr>
          <p:cNvSpPr txBox="1"/>
          <p:nvPr/>
        </p:nvSpPr>
        <p:spPr>
          <a:xfrm>
            <a:off x="2339546" y="1787611"/>
            <a:ext cx="612071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Брюс С. Макьюэн </a:t>
            </a:r>
            <a: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аллостикалық жүктеме моделі (2003)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422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AE8221-099F-9499-4044-849156EE557E}"/>
              </a:ext>
            </a:extLst>
          </p:cNvPr>
          <p:cNvSpPr txBox="1"/>
          <p:nvPr/>
        </p:nvSpPr>
        <p:spPr>
          <a:xfrm>
            <a:off x="400135" y="211096"/>
            <a:ext cx="1114147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механизм.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Миды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ң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жұмбақ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құбылыстарын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жалғастыруда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примат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логикаға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Ортаңғы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эмоцияларға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қауіпсіздікке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417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00CF8CB-8387-CB09-8EC8-08D4E8354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659" y="222422"/>
            <a:ext cx="8254579" cy="520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27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C56DD0C-85D7-F99E-2217-48CECEBFA4FF}"/>
              </a:ext>
            </a:extLst>
          </p:cNvPr>
          <p:cNvSpPr txBox="1"/>
          <p:nvPr/>
        </p:nvSpPr>
        <p:spPr>
          <a:xfrm>
            <a:off x="181232" y="388889"/>
            <a:ext cx="11615351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0215" algn="l"/>
                <a:tab pos="540385" algn="l"/>
              </a:tabLst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Стресс зерттеулерінің қазіргі жағдайына негізделген психобиологиялық стресс моделін американдық нейробиолог </a:t>
            </a:r>
            <a:r>
              <a:rPr lang="ru-RU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Брюс С. Макьюэн 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жасаған. </a:t>
            </a:r>
          </a:p>
          <a:p>
            <a:pPr algn="just">
              <a:tabLst>
                <a:tab pos="450215" algn="l"/>
                <a:tab pos="540385" algn="l"/>
              </a:tabLst>
            </a:pPr>
            <a:endParaRPr lang="kk-K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Стресстің соңы, біз білеміз» (2003) кітабында ол келесі парадоксты сипаттайды: белгілі бір жағдайларда стресс реакциялар бізді қорғайды және денсаулығымызды сақтау үшін қажет, бірақ бізге зиян келтіріп, басқа жағдайларда ауруға әкелуі мүмкін.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497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5DB806C-D09E-EB5B-C7EF-EFD85E4B9C9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116" r="10864" b="11113"/>
          <a:stretch/>
        </p:blipFill>
        <p:spPr>
          <a:xfrm>
            <a:off x="140043" y="223301"/>
            <a:ext cx="8328454" cy="5773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36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386C19-87C6-C7C2-C033-D42A5B986471}"/>
              </a:ext>
            </a:extLst>
          </p:cNvPr>
          <p:cNvSpPr txBox="1"/>
          <p:nvPr/>
        </p:nvSpPr>
        <p:spPr>
          <a:xfrm>
            <a:off x="451081" y="267401"/>
            <a:ext cx="1149378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Кішігірім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эксперимент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тәжірибеңіздегі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стресстік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Лазарус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Кедергілерді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қалыптастырыңыз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осы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әрқайсысында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көзқарасыңызды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мінез-құлқыңызды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өзгертесіз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жағдайатқа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әртүрлі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реакциялардың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519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3EB067-9CCB-1F18-AC50-E9498FAD99AD}"/>
              </a:ext>
            </a:extLst>
          </p:cNvPr>
          <p:cNvSpPr txBox="1"/>
          <p:nvPr/>
        </p:nvSpPr>
        <p:spPr>
          <a:xfrm>
            <a:off x="247136" y="300088"/>
            <a:ext cx="1072566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толығырақ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қарастырыңыз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дискомфортты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тап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қауіпті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қабылдайсыз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реакцияңызды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көрсетіңіз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боласыз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49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FE341F-2250-EEE5-1158-E2B139748A4D}"/>
              </a:ext>
            </a:extLst>
          </p:cNvPr>
          <p:cNvSpPr txBox="1"/>
          <p:nvPr/>
        </p:nvSpPr>
        <p:spPr>
          <a:xfrm>
            <a:off x="337752" y="62982"/>
            <a:ext cx="11055178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450215" algn="l"/>
                <a:tab pos="540385" algn="l"/>
              </a:tabLst>
            </a:pPr>
            <a:endParaRPr lang="ru-RU" dirty="0">
              <a:latin typeface="Times New Roman" panose="02020603050405020304" pitchFamily="18" charset="0"/>
            </a:endParaRP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Дәріс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біліміңізді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аласыз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реттелуін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түсінеміз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анықталуды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түсіндіріңіз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5.Стресті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білесіз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Стресс-менеджмент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бар?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Стресс,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фазаларына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Стресс-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реттелудің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реттелудің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Г.Сельенің генерализацияланған стресстік жағдай синдромының моделінің мазмұны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Р.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Лазарустың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копинг-тестімен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танысып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сұрақтарына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</a:p>
          <a:p>
            <a:pPr lvl="0" algn="just">
              <a:tabLst>
                <a:tab pos="450215" algn="l"/>
                <a:tab pos="540385" algn="l"/>
              </a:tabLs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317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727559-C3AC-5313-37B6-2D46229B4D75}"/>
              </a:ext>
            </a:extLst>
          </p:cNvPr>
          <p:cNvSpPr txBox="1"/>
          <p:nvPr/>
        </p:nvSpPr>
        <p:spPr>
          <a:xfrm>
            <a:off x="3050060" y="3246393"/>
            <a:ext cx="61001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 ҚОЙЫП ТЫҢДАҒАНДАРЫҢЫЗҒА РАХМЕТ!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8238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1898F38-AF68-AB4E-71B4-BD22628059C2}"/>
              </a:ext>
            </a:extLst>
          </p:cNvPr>
          <p:cNvSpPr txBox="1"/>
          <p:nvPr/>
        </p:nvSpPr>
        <p:spPr>
          <a:xfrm>
            <a:off x="3048000" y="222867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</a:t>
            </a:r>
            <a:r>
              <a:rPr lang="kk-KZ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сурстарды сақтау 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kk-KZ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(Hobfoll, 1986, 1988). </a:t>
            </a:r>
          </a:p>
        </p:txBody>
      </p:sp>
    </p:spTree>
    <p:extLst>
      <p:ext uri="{BB962C8B-B14F-4D97-AF65-F5344CB8AC3E}">
        <p14:creationId xmlns:p14="http://schemas.microsoft.com/office/powerpoint/2010/main" val="312207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CD03B8-9175-2086-1A98-71606DE0A802}"/>
              </a:ext>
            </a:extLst>
          </p:cNvPr>
          <p:cNvSpPr txBox="1"/>
          <p:nvPr/>
        </p:nvSpPr>
        <p:spPr>
          <a:xfrm>
            <a:off x="321276" y="621598"/>
            <a:ext cx="106844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0215" algn="l"/>
                <a:tab pos="540385" algn="l"/>
              </a:tabLst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Ресурстарды сақтау теориясы бойынша  - 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стресс адам ресурстарды жоғалтқан кезде пайда болады.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Осыған орай С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Хобфолл ресурстарды төрт санатқа бөле отырып, ресурстарды сақтау моделін жасаған.</a:t>
            </a:r>
          </a:p>
          <a:p>
            <a:pPr algn="just">
              <a:tabLst>
                <a:tab pos="450215" algn="l"/>
                <a:tab pos="540385" algn="l"/>
              </a:tabLst>
            </a:pPr>
            <a:endParaRPr lang="kk-KZ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Ресурстардың санаттары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объективті ресурстар;</a:t>
            </a: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әлеуметтік ресурстар;</a:t>
            </a: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жеке ресурстар;</a:t>
            </a:r>
          </a:p>
          <a:p>
            <a:pPr marL="342900" indent="-342900" algn="just">
              <a:buFont typeface="Arial" panose="020B0604020202020204" pitchFamily="34" charset="0"/>
              <a:buChar char="•"/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энергетикалық ресурстар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289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3920A5-B94E-9E2A-98B7-7B0E17A1AC22}"/>
              </a:ext>
            </a:extLst>
          </p:cNvPr>
          <p:cNvSpPr txBox="1"/>
          <p:nvPr/>
        </p:nvSpPr>
        <p:spPr>
          <a:xfrm>
            <a:off x="98853" y="119608"/>
            <a:ext cx="1209314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0215" algn="l"/>
                <a:tab pos="540385" algn="l"/>
              </a:tabLst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Ресурстарды сақтау моделінде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Хобфолл келесі негізгі постулаттарды ұстанады: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 </a:t>
            </a:r>
            <a:r>
              <a:rPr lang="kk-K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есурстардың жоғалуы стресстің негізгі себебі болып табылады.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Ресурстар басқа ресурстарды сатып алуға және оларды сақтауға қызмет етеді. Өзін - өзі бағалау-маңызды ресурстардың бірі (ресурстарды сатып алу негізі).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Стресстік жағдайлардан кейін адамдар одан әрі стресстен (ресурстардың жоғалуы) күресу үшін ресурстардың аз арсеналына ие.</a:t>
            </a:r>
          </a:p>
          <a:p>
            <a:pPr algn="just">
              <a:tabLst>
                <a:tab pos="450215" algn="l"/>
                <a:tab pos="540385" algn="l"/>
              </a:tabLst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Адам әрқашан өз ресурстарын сақтауға, құруға және қорғауға тырысады, оларды сатып алуға және сақтауға өмірлік маңызды оқиғалар мен күнделікті, кішігірім стресстер әсер етеді.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71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0AF908F-2F76-89B4-BAA0-7882EECA8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14" y="0"/>
            <a:ext cx="8302827" cy="4670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2AB442-54ED-625F-CEFA-2846EA499D28}"/>
              </a:ext>
            </a:extLst>
          </p:cNvPr>
          <p:cNvSpPr txBox="1"/>
          <p:nvPr/>
        </p:nvSpPr>
        <p:spPr>
          <a:xfrm>
            <a:off x="2693773" y="1641559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 теориясы К. Решке мен Г. Шредердің стресс моделі ретінде (2010).</a:t>
            </a:r>
            <a:r>
              <a:rPr lang="kk-KZ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4010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7A4911D-2921-888D-B46D-F74E382EDF29}"/>
              </a:ext>
            </a:extLst>
          </p:cNvPr>
          <p:cNvSpPr txBox="1"/>
          <p:nvPr/>
        </p:nvSpPr>
        <p:spPr>
          <a:xfrm>
            <a:off x="436605" y="265312"/>
            <a:ext cx="1150002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tabLst>
                <a:tab pos="450215" algn="l"/>
                <a:tab pos="540385" algn="l"/>
              </a:tabLst>
            </a:pP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Әрекет теориясы К. Решке мен Г. Шредердің стресс моделі ретінде (2010).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tabLst>
                <a:tab pos="450215" algn="l"/>
                <a:tab pos="540385" algn="l"/>
              </a:tabLst>
            </a:pPr>
            <a:endParaRPr lang="kk-KZ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50215" algn="l"/>
                <a:tab pos="540385" algn="l"/>
              </a:tabLst>
            </a:pP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К. Решке мен Г. Шредер сонымен қатар қоршаған орта мен адам арасында пайда болатын стрессті басқарудың теориялық тәсілдеріне, адамның мінез-құлқын реттеудің екі негізгі аспектісінің моделінде стрессті жеңудің бастапқы нүктесі ретінде сілтеме жасайды 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48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1633F2D-9E85-E3D7-F23F-FA486762A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422" y="181234"/>
            <a:ext cx="8536842" cy="5082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33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7E1519-2E7E-079D-89D1-1473B7E226BB}"/>
              </a:ext>
            </a:extLst>
          </p:cNvPr>
          <p:cNvSpPr txBox="1"/>
          <p:nvPr/>
        </p:nvSpPr>
        <p:spPr>
          <a:xfrm>
            <a:off x="156519" y="346319"/>
            <a:ext cx="1187896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Стрессті басқарудың тиімділігі жағдайдың және адамның сипаттамаларына байланысты, мысалы: жағдайды бақылау, басым мотивация немесе жағдайды бақылауда сенімділік. </a:t>
            </a:r>
          </a:p>
          <a:p>
            <a:pPr>
              <a:tabLst>
                <a:tab pos="450215" algn="l"/>
                <a:tab pos="540385" algn="l"/>
              </a:tabLst>
            </a:pPr>
            <a:endParaRPr lang="kk-K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tabLst>
                <a:tab pos="450215" algn="l"/>
                <a:tab pos="540385" algn="l"/>
              </a:tabLst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Модельде қоршаған әлем мен адам тарапынан стрессті жеңу тәсілдері арасындағы тепе-теңдік сезімі үлкен мәнге ие, өйткені ол адамға кейінгі бейімделуге көмектеседі. (Reschke &amp; Schroder, 2010).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479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604</Words>
  <Application>Microsoft Office PowerPoint</Application>
  <PresentationFormat>Широкоэкранный</PresentationFormat>
  <Paragraphs>60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Анар Алимбекова</dc:creator>
  <cp:lastModifiedBy>Анар Алимбекова</cp:lastModifiedBy>
  <cp:revision>165</cp:revision>
  <dcterms:created xsi:type="dcterms:W3CDTF">2023-09-22T14:31:28Z</dcterms:created>
  <dcterms:modified xsi:type="dcterms:W3CDTF">2024-06-26T09:01:05Z</dcterms:modified>
</cp:coreProperties>
</file>